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58" r:id="rId3"/>
  </p:sldMasterIdLst>
  <p:notesMasterIdLst>
    <p:notesMasterId r:id="rId14"/>
  </p:notesMasterIdLst>
  <p:handoutMasterIdLst>
    <p:handoutMasterId r:id="rId15"/>
  </p:handoutMasterIdLst>
  <p:sldIdLst>
    <p:sldId id="258" r:id="rId4"/>
    <p:sldId id="273" r:id="rId5"/>
    <p:sldId id="282" r:id="rId6"/>
    <p:sldId id="283" r:id="rId7"/>
    <p:sldId id="284" r:id="rId8"/>
    <p:sldId id="285" r:id="rId9"/>
    <p:sldId id="286" r:id="rId10"/>
    <p:sldId id="288" r:id="rId11"/>
    <p:sldId id="289" r:id="rId12"/>
    <p:sldId id="290" r:id="rId13"/>
  </p:sldIdLst>
  <p:sldSz cx="9144000" cy="6858000" type="screen4x3"/>
  <p:notesSz cx="6858000" cy="9144000"/>
  <p:defaultTextStyle>
    <a:defPPr>
      <a:defRPr lang="en-GB"/>
    </a:defPPr>
    <a:lvl1pPr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lnSpc>
        <a:spcPts val="1800"/>
      </a:lnSpc>
      <a:spcBef>
        <a:spcPct val="0"/>
      </a:spcBef>
      <a:spcAft>
        <a:spcPct val="0"/>
      </a:spcAft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69">
          <p15:clr>
            <a:srgbClr val="A4A3A4"/>
          </p15:clr>
        </p15:guide>
        <p15:guide id="2" orient="horz" pos="1570">
          <p15:clr>
            <a:srgbClr val="A4A3A4"/>
          </p15:clr>
        </p15:guide>
        <p15:guide id="3" pos="272">
          <p15:clr>
            <a:srgbClr val="A4A3A4"/>
          </p15:clr>
        </p15:guide>
        <p15:guide id="4" pos="5488">
          <p15:clr>
            <a:srgbClr val="A4A3A4"/>
          </p15:clr>
        </p15:guide>
        <p15:guide id="5" pos="2925">
          <p15:clr>
            <a:srgbClr val="A4A3A4"/>
          </p15:clr>
        </p15:guide>
        <p15:guide id="6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C73"/>
    <a:srgbClr val="DFD67F"/>
    <a:srgbClr val="BB8EBE"/>
    <a:srgbClr val="C0AE00"/>
    <a:srgbClr val="DB0962"/>
    <a:srgbClr val="781D7E"/>
    <a:srgbClr val="EBB7CE"/>
    <a:srgbClr val="537B8D"/>
    <a:srgbClr val="B6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75911" autoAdjust="0"/>
  </p:normalViewPr>
  <p:slideViewPr>
    <p:cSldViewPr>
      <p:cViewPr varScale="1">
        <p:scale>
          <a:sx n="58" d="100"/>
          <a:sy n="58" d="100"/>
        </p:scale>
        <p:origin x="2304" y="78"/>
      </p:cViewPr>
      <p:guideLst>
        <p:guide orient="horz" pos="3669"/>
        <p:guide orient="horz" pos="1570"/>
        <p:guide pos="272"/>
        <p:guide pos="5488"/>
        <p:guide pos="2925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fld id="{C2C03116-8872-4E4E-BD71-D868663E5430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5818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latin typeface="Arial" charset="0"/>
              </a:defRPr>
            </a:lvl1pPr>
          </a:lstStyle>
          <a:p>
            <a:fld id="{3477FD34-E586-4161-AD40-242107BE3476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7698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995627-E8D1-475F-94E8-946C5DC5D8BC}" type="slidenum">
              <a:rPr lang="da-DK"/>
              <a:pPr/>
              <a:t>1</a:t>
            </a:fld>
            <a:endParaRPr lang="da-DK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Titeldias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BC2CBF-E192-44CC-9857-4F9AE611ADDD}" type="slidenum">
              <a:rPr lang="da-DK"/>
              <a:pPr/>
              <a:t>2</a:t>
            </a:fld>
            <a:endParaRPr lang="da-DK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7FD34-E586-4161-AD40-242107BE3476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7055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7FD34-E586-4161-AD40-242107BE3476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0631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7FD34-E586-4161-AD40-242107BE3476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6049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Kravet om tysk eller fransk fra 6. – 9. klasser</a:t>
            </a:r>
            <a:r>
              <a:rPr lang="da-DK" baseline="0" dirty="0" smtClean="0"/>
              <a:t> gælder kun for elever i 10. klasse i skoleåret 18/19, som søger optagelse i august 2019, herefter er kravet om tysk eller fransk som ved 9. klasse: fra 5.- 9. klasse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7FD34-E586-4161-AD40-242107BE3476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4860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7FD34-E586-4161-AD40-242107BE3476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459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w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164" name="Picture 2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12000" y="1984"/>
            <a:ext cx="2289173" cy="1716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62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276350"/>
            <a:ext cx="6478588" cy="1144588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2497138"/>
            <a:ext cx="6478588" cy="1144587"/>
          </a:xfrm>
        </p:spPr>
        <p:txBody>
          <a:bodyPr/>
          <a:lstStyle>
            <a:lvl1pPr marL="0" indent="0">
              <a:lnSpc>
                <a:spcPts val="2200"/>
              </a:lnSpc>
              <a:buFontTx/>
              <a:buNone/>
              <a:defRPr sz="24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8188" y="6272213"/>
            <a:ext cx="1619250" cy="1793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169B18-E05A-4488-B150-256224CBF92E}" type="datetime1">
              <a:rPr lang="da-DK" smtClean="0"/>
              <a:pPr/>
              <a:t>06-05-2019</a:t>
            </a:fld>
            <a:endParaRPr lang="da-DK" dirty="0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Side </a:t>
            </a:r>
            <a:fld id="{7A5F1A53-158C-4308-AA0B-FD5167706E0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2151" name="Line 7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2152" name="Line 8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2153" name="Line 9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2154" name="Text Box 10"/>
          <p:cNvSpPr txBox="1">
            <a:spLocks noChangeArrowheads="1"/>
          </p:cNvSpPr>
          <p:nvPr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187" y="157862"/>
            <a:ext cx="1735137" cy="82286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BF73F8-ECA4-4407-9D49-35DF28F4E9A8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23B4CD52-7A29-4944-8378-6480FEB53E3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40513" y="1277938"/>
            <a:ext cx="2068512" cy="4551362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31800" y="1277938"/>
            <a:ext cx="6056313" cy="4551362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71F27E-0DAB-4620-830E-EFDF53F0F786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5186EF68-1F3A-43E0-BC66-0BE045D4EF4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1277938"/>
            <a:ext cx="6478588" cy="1143000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431800" y="2497138"/>
            <a:ext cx="4062413" cy="333216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497138"/>
            <a:ext cx="4062412" cy="3332162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7088188" y="6273800"/>
            <a:ext cx="1619250" cy="179388"/>
          </a:xfrm>
        </p:spPr>
        <p:txBody>
          <a:bodyPr/>
          <a:lstStyle>
            <a:lvl1pPr>
              <a:defRPr/>
            </a:lvl1pPr>
          </a:lstStyle>
          <a:p>
            <a:fld id="{7460FA88-9E25-4C7A-A14B-7CC06B193AC8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431800" y="6269038"/>
            <a:ext cx="6405563" cy="360362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7088188" y="6451600"/>
            <a:ext cx="1619250" cy="179388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47B4D9DB-C683-4404-AB72-14F49DD23DCA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7" name="Picture 1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13000" y="1191"/>
            <a:ext cx="2289173" cy="1716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66242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387C7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31800" y="1276350"/>
            <a:ext cx="6478588" cy="1144588"/>
          </a:xfrm>
        </p:spPr>
        <p:txBody>
          <a:bodyPr tIns="45720" bIns="4572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31800" y="2497138"/>
            <a:ext cx="6478588" cy="1144587"/>
          </a:xfrm>
        </p:spPr>
        <p:txBody>
          <a:bodyPr/>
          <a:lstStyle>
            <a:lvl1pPr marL="0" indent="0">
              <a:lnSpc>
                <a:spcPts val="2200"/>
              </a:lnSpc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7088188" y="6272213"/>
            <a:ext cx="1619250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14DF3F-3799-47AA-8BB9-4EFDF3068CA9}" type="datetime1">
              <a:rPr lang="da-DK" smtClean="0"/>
              <a:pPr/>
              <a:t>06-05-2019</a:t>
            </a:fld>
            <a:endParaRPr lang="da-DK" dirty="0"/>
          </a:p>
        </p:txBody>
      </p:sp>
      <p:sp>
        <p:nvSpPr>
          <p:cNvPr id="26624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26624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E01691CB-F753-4461-AA75-D6C648399BB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66248" name="Line 8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6249" name="Line 9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6250" name="Line 10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6260" name="Text Box 20"/>
          <p:cNvSpPr txBox="1">
            <a:spLocks noChangeArrowheads="1"/>
          </p:cNvSpPr>
          <p:nvPr userDrawn="1"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939" y="116632"/>
            <a:ext cx="1815541" cy="8609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912DCD-F417-4971-802A-42302414E5F8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512C42C3-3470-45EA-8B0F-CC852A878CBA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208AC6-033C-49B6-85D5-4DDBB9AD92F5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3AF5E1CD-9D90-4AC0-8140-31BA88502A11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31800" y="2497138"/>
            <a:ext cx="4062413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497138"/>
            <a:ext cx="4062412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F20588-5B45-4B79-947A-26321143F3B1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C2903C57-6E5E-4D7B-90C7-025725CA5446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D493A1-0CCF-484F-815E-1F0F9D5C51B4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8154E56A-BBF5-4FC7-92FD-D5365D995A0C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A88E13-CE23-4AB4-A688-29E7AC518132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6E2326D4-3541-4F3E-B2FA-877C54023CF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62DED4-6B01-4946-9A1B-F06A15022717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9BBC279-4C46-4E89-A672-338B53F364DC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9083C6-A688-493F-8404-B7691D6B9763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2422BA6A-2CEF-46ED-93BA-979740AEA7F0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9BC93-9951-465A-90E8-2A53DEAF89A8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460195D-6314-41AD-905E-BDE94518C700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3F0B17-94C1-4C0B-903C-D3CAAE7E5952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A5582695-96D7-48A9-A8A3-2A8C8DF15777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90422E-5069-4DD3-9CC3-4B595F22B3EE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09D6BDCA-27CB-4703-9ACF-255A6E3D346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40513" y="1277938"/>
            <a:ext cx="2068512" cy="4551362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31800" y="1277938"/>
            <a:ext cx="6056313" cy="4551362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0555F-784E-4FCB-A4A0-F743C5BF9963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1A8F0201-F869-4112-8274-66A3B7538C8D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664" name="Picture 16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13000" y="2778"/>
            <a:ext cx="2289173" cy="1716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8365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B63333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a-DK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31800" y="1276350"/>
            <a:ext cx="6478588" cy="1144588"/>
          </a:xfrm>
        </p:spPr>
        <p:txBody>
          <a:bodyPr tIns="45720" bIns="4572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2836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31800" y="2497138"/>
            <a:ext cx="6478588" cy="1144587"/>
          </a:xfrm>
        </p:spPr>
        <p:txBody>
          <a:bodyPr/>
          <a:lstStyle>
            <a:lvl1pPr marL="0" indent="0">
              <a:lnSpc>
                <a:spcPts val="2200"/>
              </a:lnSpc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28365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7088188" y="6272213"/>
            <a:ext cx="1619250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63B2D03-09AD-4552-9B4D-4A1A2FE67D86}" type="datetime1">
              <a:rPr lang="da-DK" smtClean="0"/>
              <a:pPr/>
              <a:t>06-05-2019</a:t>
            </a:fld>
            <a:endParaRPr lang="da-DK" dirty="0"/>
          </a:p>
        </p:txBody>
      </p:sp>
      <p:sp>
        <p:nvSpPr>
          <p:cNvPr id="283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283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E9B8DCBD-6236-46DA-A357-826287BF383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83656" name="Line 8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3657" name="Line 9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3658" name="Line 10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3666" name="Text Box 18"/>
          <p:cNvSpPr txBox="1">
            <a:spLocks noChangeArrowheads="1"/>
          </p:cNvSpPr>
          <p:nvPr userDrawn="1"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3" name="Billed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939" y="116632"/>
            <a:ext cx="1815541" cy="86099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C0FC7E-358E-44EF-9BA0-579B5BCB41E8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135AF10D-5340-4097-B210-F2DF6053A0CE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DA8E22-CA0E-4636-BD69-728FCFC7740E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4EBE1F50-F4DD-41A5-BAE5-DD9410CAC18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31800" y="2497138"/>
            <a:ext cx="4062413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497138"/>
            <a:ext cx="4062412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1E055F-0446-441F-975A-022364B4C495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E8C68398-BDE6-46DE-A7D4-2606E31775C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4F3D86-40C1-4129-AE39-6D4804482A2D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2B3A478-A599-49FE-8CFE-D7FE90E1826E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0BCFAA-3E12-4F43-8523-C85481A543AA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586F4B36-E4ED-4253-ACB7-B6F23E283B6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586520-C038-47A1-BF90-D5A04B4B2711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29D0BF61-90BF-462F-8D82-9B73BFE44C96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1F8FDD-631B-4540-AE8B-E40EEBAFBC43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CC56E9A-9749-44EF-99FE-FEFAEEB33AD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1DB27C-312F-4395-A2F9-0D77B4F760C0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C946D484-2F13-42AB-BA77-21A9917CFBC7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F84C2-2FD9-4A0F-9BF3-E7115611B27F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EF18B861-7938-41AA-B5DA-6BC32F836EB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7CFD0D-8FF4-483A-8A15-D0E312037495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D9B6EA8E-7CC9-4E13-984D-E867D2827739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40513" y="1277938"/>
            <a:ext cx="2068512" cy="4551362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31800" y="1277938"/>
            <a:ext cx="6056313" cy="4551362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9C6A5A-A482-4C40-8122-E355C1746A90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67706841-8E88-4028-A690-F598B34A084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31800" y="2497138"/>
            <a:ext cx="4062413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497138"/>
            <a:ext cx="4062412" cy="3332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38456E-DABE-4717-8E50-8F57F187DB29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8EF332FB-5757-444A-9F9F-66D8FEE366D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CA3F33-0BE1-421B-B608-17A2E15E1E79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3D54D211-F678-43B6-83F6-F8C70CC00FA2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ED8BA9-577D-4C8D-ACBE-D3F5998F5923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E78DE6C9-77CF-433F-BC46-CEDBD19E5A4B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C1CB3-3A52-42AD-BF39-3F9713E7E21A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4F7DAAAA-420D-45C0-A854-DBF4A5AAD18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C0B9C5-7140-4718-BA3D-C2C1F8A4E754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72A66ECC-3CFD-46A1-B999-73BB2E67FA5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F6880D-091F-48D5-8D20-2F837618AB84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Side </a:t>
            </a:r>
            <a:fld id="{B531CB46-F7F5-4EC4-963C-0FB665528D5B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277938"/>
            <a:ext cx="6478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261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2497138"/>
            <a:ext cx="8277225" cy="333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</p:txBody>
      </p:sp>
      <p:sp>
        <p:nvSpPr>
          <p:cNvPr id="2611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8188" y="62738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fld id="{A9BCD095-9531-4652-A89C-A024EBF21B54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2611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6269038"/>
            <a:ext cx="64055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400"/>
              </a:lnSpc>
              <a:defRPr sz="1000"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261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8188" y="64516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r>
              <a:rPr lang="da-DK"/>
              <a:t>Side </a:t>
            </a:r>
            <a:fld id="{FEBB29CA-93C0-46BF-904E-F095A899BB4B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261128" name="Line 8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1129" name="Line 9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1130" name="Line 10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1158" name="Text Box 38"/>
          <p:cNvSpPr txBox="1">
            <a:spLocks noChangeArrowheads="1"/>
          </p:cNvSpPr>
          <p:nvPr/>
        </p:nvSpPr>
        <p:spPr bwMode="auto">
          <a:xfrm>
            <a:off x="9217025" y="2636838"/>
            <a:ext cx="1943100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Tekstniveauer: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skifte mellem de forskellige tekstniveauer, brug "Forøg list niveau"-knappen i værktøjslinjen "Formatering".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da-DK" sz="1000">
              <a:solidFill>
                <a:schemeClr val="bg1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komme tilbage til tidligere niveauer, brug "Formindsk list niveau"-knappen</a:t>
            </a:r>
          </a:p>
        </p:txBody>
      </p:sp>
      <p:grpSp>
        <p:nvGrpSpPr>
          <p:cNvPr id="261159" name="Group 23"/>
          <p:cNvGrpSpPr>
            <a:grpSpLocks/>
          </p:cNvGrpSpPr>
          <p:nvPr/>
        </p:nvGrpSpPr>
        <p:grpSpPr bwMode="auto">
          <a:xfrm>
            <a:off x="9612313" y="5589588"/>
            <a:ext cx="738187" cy="255587"/>
            <a:chOff x="-884047" y="3823106"/>
            <a:chExt cx="737997" cy="255588"/>
          </a:xfrm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-884047" y="3951694"/>
              <a:ext cx="242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grpSp>
          <p:nvGrpSpPr>
            <p:cNvPr id="261161" name="Group 15"/>
            <p:cNvGrpSpPr>
              <a:grpSpLocks/>
            </p:cNvGrpSpPr>
            <p:nvPr/>
          </p:nvGrpSpPr>
          <p:grpSpPr bwMode="auto">
            <a:xfrm>
              <a:off x="-598488" y="3823106"/>
              <a:ext cx="452438" cy="255588"/>
              <a:chOff x="-318" y="2953"/>
              <a:chExt cx="285" cy="161"/>
            </a:xfrm>
          </p:grpSpPr>
          <p:pic>
            <p:nvPicPr>
              <p:cNvPr id="261162" name="Picture 16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-318" y="2953"/>
                <a:ext cx="285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-165" y="2954"/>
                <a:ext cx="113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 flipH="1">
                <a:off x="-159" y="2954"/>
                <a:ext cx="91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261165" name="Group 19"/>
          <p:cNvGrpSpPr>
            <a:grpSpLocks/>
          </p:cNvGrpSpPr>
          <p:nvPr/>
        </p:nvGrpSpPr>
        <p:grpSpPr bwMode="auto">
          <a:xfrm>
            <a:off x="9658350" y="4214813"/>
            <a:ext cx="684213" cy="263525"/>
            <a:chOff x="-464" y="2256"/>
            <a:chExt cx="431" cy="166"/>
          </a:xfrm>
        </p:grpSpPr>
        <p:pic>
          <p:nvPicPr>
            <p:cNvPr id="261166" name="Picture 14" descr="fke3b.jpg"/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-464" y="2274"/>
              <a:ext cx="26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-464" y="2261"/>
              <a:ext cx="120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-454" y="2256"/>
              <a:ext cx="116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>
              <a:off x="-169" y="2332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</p:grpSp>
      <p:sp>
        <p:nvSpPr>
          <p:cNvPr id="261170" name="Text Box 50"/>
          <p:cNvSpPr txBox="1">
            <a:spLocks noChangeArrowheads="1"/>
          </p:cNvSpPr>
          <p:nvPr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187" y="157862"/>
            <a:ext cx="1735137" cy="8228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90" r:id="rId12"/>
  </p:sldLayoutIdLst>
  <p:hf hdr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2pPr>
      <a:lvl3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3pPr>
      <a:lvl4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4pPr>
      <a:lvl5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5pPr>
      <a:lvl6pPr marL="4572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6pPr>
      <a:lvl7pPr marL="9144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7pPr>
      <a:lvl8pPr marL="13716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8pPr>
      <a:lvl9pPr marL="18288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9pPr>
    </p:titleStyle>
    <p:bodyStyle>
      <a:lvl1pPr marL="142875" indent="-142875" algn="l" rtl="0" eaLnBrk="1" fontAlgn="base" hangingPunct="1">
        <a:lnSpc>
          <a:spcPts val="21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95313" indent="-133350" algn="l" rtl="0" eaLnBrk="1" fontAlgn="base" hangingPunct="1">
        <a:lnSpc>
          <a:spcPts val="1700"/>
        </a:lnSpc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2pPr>
      <a:lvl3pPr marL="1014413" indent="-104775" algn="l" rtl="0" eaLnBrk="1" fontAlgn="base" hangingPunct="1">
        <a:lnSpc>
          <a:spcPts val="15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438275" indent="-100013" algn="l" rtl="0" eaLnBrk="1" fontAlgn="base" hangingPunct="1">
        <a:lnSpc>
          <a:spcPts val="1200"/>
        </a:lnSpc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</a:defRPr>
      </a:lvl4pPr>
      <a:lvl5pPr marL="15890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0462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5034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9606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417888" indent="-87313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53" name="Text Box 37"/>
          <p:cNvSpPr txBox="1">
            <a:spLocks noChangeArrowheads="1"/>
          </p:cNvSpPr>
          <p:nvPr/>
        </p:nvSpPr>
        <p:spPr bwMode="auto">
          <a:xfrm>
            <a:off x="9217025" y="2636838"/>
            <a:ext cx="1943100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Tekstniveauer: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skifte mellem de forskellige tekstniveauer, brug "Forøg list niveau"-knappen i værktøjslinjen "Formatering".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da-DK" sz="1000">
              <a:solidFill>
                <a:schemeClr val="bg1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komme tilbage til tidligere niveauer, brug "Formindsk list niveau"-knappen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277938"/>
            <a:ext cx="6478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2497138"/>
            <a:ext cx="8277225" cy="333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8188" y="62738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fld id="{BC352298-C315-4BBD-A548-970C226952D9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6269038"/>
            <a:ext cx="64055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400"/>
              </a:lnSpc>
              <a:defRPr sz="1000"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265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8188" y="64516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r>
              <a:rPr lang="da-DK"/>
              <a:t>Side </a:t>
            </a:r>
            <a:fld id="{0209D388-D3E6-4818-9633-399850AEFA2B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265224" name="Line 8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5225" name="Line 9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65226" name="Line 10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grpSp>
        <p:nvGrpSpPr>
          <p:cNvPr id="265242" name="Group 23"/>
          <p:cNvGrpSpPr>
            <a:grpSpLocks/>
          </p:cNvGrpSpPr>
          <p:nvPr/>
        </p:nvGrpSpPr>
        <p:grpSpPr bwMode="auto">
          <a:xfrm>
            <a:off x="9612313" y="5589588"/>
            <a:ext cx="738187" cy="255587"/>
            <a:chOff x="-884047" y="3823106"/>
            <a:chExt cx="737997" cy="255588"/>
          </a:xfrm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-884047" y="3951694"/>
              <a:ext cx="242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grpSp>
          <p:nvGrpSpPr>
            <p:cNvPr id="265244" name="Group 15"/>
            <p:cNvGrpSpPr>
              <a:grpSpLocks/>
            </p:cNvGrpSpPr>
            <p:nvPr/>
          </p:nvGrpSpPr>
          <p:grpSpPr bwMode="auto">
            <a:xfrm>
              <a:off x="-598488" y="3823106"/>
              <a:ext cx="452438" cy="255588"/>
              <a:chOff x="-318" y="2953"/>
              <a:chExt cx="285" cy="161"/>
            </a:xfrm>
          </p:grpSpPr>
          <p:pic>
            <p:nvPicPr>
              <p:cNvPr id="265245" name="Picture 16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-318" y="2953"/>
                <a:ext cx="285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-165" y="2954"/>
                <a:ext cx="113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 flipH="1">
                <a:off x="-159" y="2954"/>
                <a:ext cx="91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265248" name="Group 19"/>
          <p:cNvGrpSpPr>
            <a:grpSpLocks/>
          </p:cNvGrpSpPr>
          <p:nvPr/>
        </p:nvGrpSpPr>
        <p:grpSpPr bwMode="auto">
          <a:xfrm>
            <a:off x="9658350" y="4214813"/>
            <a:ext cx="684213" cy="263525"/>
            <a:chOff x="-464" y="2256"/>
            <a:chExt cx="431" cy="166"/>
          </a:xfrm>
        </p:grpSpPr>
        <p:pic>
          <p:nvPicPr>
            <p:cNvPr id="265249" name="Picture 14" descr="fke3b.jpg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-464" y="2274"/>
              <a:ext cx="26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-464" y="2261"/>
              <a:ext cx="120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-454" y="2256"/>
              <a:ext cx="116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>
              <a:off x="-169" y="2332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</p:grpSp>
      <p:sp>
        <p:nvSpPr>
          <p:cNvPr id="265257" name="Text Box 41"/>
          <p:cNvSpPr txBox="1">
            <a:spLocks noChangeArrowheads="1"/>
          </p:cNvSpPr>
          <p:nvPr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26" name="Billede 2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187" y="157862"/>
            <a:ext cx="1735137" cy="8228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/>
  <p:txStyles>
    <p:titleStyle>
      <a:lvl1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2pPr>
      <a:lvl3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3pPr>
      <a:lvl4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4pPr>
      <a:lvl5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9pPr>
    </p:titleStyle>
    <p:bodyStyle>
      <a:lvl1pPr marL="142875" indent="-142875" algn="l" rtl="0" fontAlgn="base">
        <a:lnSpc>
          <a:spcPts val="21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95313" indent="-133350" algn="l" rtl="0" fontAlgn="base">
        <a:lnSpc>
          <a:spcPts val="1700"/>
        </a:lnSpc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2pPr>
      <a:lvl3pPr marL="1014413" indent="-104775" algn="l" rtl="0" fontAlgn="base">
        <a:lnSpc>
          <a:spcPts val="15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438275" indent="-100013" algn="l" rtl="0" fontAlgn="base">
        <a:lnSpc>
          <a:spcPts val="1200"/>
        </a:lnSpc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</a:defRPr>
      </a:lvl4pPr>
      <a:lvl5pPr marL="15890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0462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5034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9606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4178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277938"/>
            <a:ext cx="64785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800" rIns="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sp>
        <p:nvSpPr>
          <p:cNvPr id="2826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2497138"/>
            <a:ext cx="8277225" cy="333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</p:txBody>
      </p:sp>
      <p:sp>
        <p:nvSpPr>
          <p:cNvPr id="282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8188" y="62738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fld id="{B601E54E-EE4F-468E-8EC5-14AA3F89A0C4}" type="datetime1">
              <a:rPr lang="da-DK"/>
              <a:pPr/>
              <a:t>06-05-2019</a:t>
            </a:fld>
            <a:endParaRPr lang="da-DK"/>
          </a:p>
        </p:txBody>
      </p:sp>
      <p:sp>
        <p:nvSpPr>
          <p:cNvPr id="282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6269038"/>
            <a:ext cx="64055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ts val="1400"/>
              </a:lnSpc>
              <a:defRPr sz="1000"/>
            </a:lvl1pPr>
          </a:lstStyle>
          <a:p>
            <a:r>
              <a:rPr lang="da-DK" dirty="0"/>
              <a:t>Indsæt note og kildehenvisning via Sidehoved og sidefod</a:t>
            </a:r>
          </a:p>
        </p:txBody>
      </p:sp>
      <p:sp>
        <p:nvSpPr>
          <p:cNvPr id="282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8188" y="6451600"/>
            <a:ext cx="16192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000"/>
            </a:lvl1pPr>
          </a:lstStyle>
          <a:p>
            <a:r>
              <a:rPr lang="da-DK"/>
              <a:t>Side </a:t>
            </a:r>
            <a:fld id="{C01D196F-7E18-49E4-B0E2-F9AB1FD569FD}" type="slidenum">
              <a:rPr lang="da-DK"/>
              <a:pPr/>
              <a:t>‹nr.›</a:t>
            </a:fld>
            <a:endParaRPr lang="da-DK"/>
          </a:p>
        </p:txBody>
      </p:sp>
      <p:sp>
        <p:nvSpPr>
          <p:cNvPr id="282632" name="Line 8"/>
          <p:cNvSpPr>
            <a:spLocks noChangeShapeType="1"/>
          </p:cNvSpPr>
          <p:nvPr/>
        </p:nvSpPr>
        <p:spPr bwMode="auto">
          <a:xfrm>
            <a:off x="431800" y="6099175"/>
            <a:ext cx="64055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2633" name="Line 9"/>
          <p:cNvSpPr>
            <a:spLocks noChangeShapeType="1"/>
          </p:cNvSpPr>
          <p:nvPr/>
        </p:nvSpPr>
        <p:spPr bwMode="auto">
          <a:xfrm>
            <a:off x="7088188" y="6099175"/>
            <a:ext cx="16192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2634" name="Line 10"/>
          <p:cNvSpPr>
            <a:spLocks noChangeShapeType="1"/>
          </p:cNvSpPr>
          <p:nvPr/>
        </p:nvSpPr>
        <p:spPr bwMode="auto">
          <a:xfrm>
            <a:off x="431800" y="1204913"/>
            <a:ext cx="18002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  <p:sp>
        <p:nvSpPr>
          <p:cNvPr id="282664" name="Text Box 40"/>
          <p:cNvSpPr txBox="1">
            <a:spLocks noChangeArrowheads="1"/>
          </p:cNvSpPr>
          <p:nvPr/>
        </p:nvSpPr>
        <p:spPr bwMode="auto">
          <a:xfrm>
            <a:off x="9217025" y="2636838"/>
            <a:ext cx="1943100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Tekstniveauer: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skifte mellem de forskellige tekstniveauer, brug "Forøg list niveau"-knappen i værktøjslinjen "Formatering".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da-DK" sz="1000">
              <a:solidFill>
                <a:schemeClr val="bg1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For at komme tilbage til tidligere niveauer, brug "Formindsk list niveau"-knappen</a:t>
            </a:r>
          </a:p>
        </p:txBody>
      </p:sp>
      <p:grpSp>
        <p:nvGrpSpPr>
          <p:cNvPr id="282665" name="Group 23"/>
          <p:cNvGrpSpPr>
            <a:grpSpLocks/>
          </p:cNvGrpSpPr>
          <p:nvPr/>
        </p:nvGrpSpPr>
        <p:grpSpPr bwMode="auto">
          <a:xfrm>
            <a:off x="9612313" y="5589588"/>
            <a:ext cx="738187" cy="255587"/>
            <a:chOff x="-884047" y="3823106"/>
            <a:chExt cx="737997" cy="255588"/>
          </a:xfrm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-884047" y="3951694"/>
              <a:ext cx="242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grpSp>
          <p:nvGrpSpPr>
            <p:cNvPr id="282667" name="Group 15"/>
            <p:cNvGrpSpPr>
              <a:grpSpLocks/>
            </p:cNvGrpSpPr>
            <p:nvPr/>
          </p:nvGrpSpPr>
          <p:grpSpPr bwMode="auto">
            <a:xfrm>
              <a:off x="-598488" y="3823106"/>
              <a:ext cx="452438" cy="255588"/>
              <a:chOff x="-318" y="2953"/>
              <a:chExt cx="285" cy="161"/>
            </a:xfrm>
          </p:grpSpPr>
          <p:pic>
            <p:nvPicPr>
              <p:cNvPr id="282668" name="Picture 16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-318" y="2953"/>
                <a:ext cx="285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-165" y="2954"/>
                <a:ext cx="113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 flipH="1">
                <a:off x="-159" y="2954"/>
                <a:ext cx="91" cy="1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>
                  <a:lnSpc>
                    <a:spcPct val="100000"/>
                  </a:lnSpc>
                  <a:defRPr/>
                </a:pPr>
                <a:endParaRPr lang="en-GB" sz="1800"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282671" name="Group 19"/>
          <p:cNvGrpSpPr>
            <a:grpSpLocks/>
          </p:cNvGrpSpPr>
          <p:nvPr/>
        </p:nvGrpSpPr>
        <p:grpSpPr bwMode="auto">
          <a:xfrm>
            <a:off x="9658350" y="4214813"/>
            <a:ext cx="684213" cy="263525"/>
            <a:chOff x="-464" y="2256"/>
            <a:chExt cx="431" cy="166"/>
          </a:xfrm>
        </p:grpSpPr>
        <p:pic>
          <p:nvPicPr>
            <p:cNvPr id="282672" name="Picture 14" descr="fke3b.jpg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-464" y="2274"/>
              <a:ext cx="260" cy="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-464" y="2261"/>
              <a:ext cx="120" cy="1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-454" y="2256"/>
              <a:ext cx="116" cy="1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>
              <a:off x="-169" y="2332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pPr>
                <a:lnSpc>
                  <a:spcPct val="100000"/>
                </a:lnSpc>
                <a:defRPr/>
              </a:pPr>
              <a:endParaRPr lang="en-GB" sz="1800">
                <a:latin typeface="Arial" charset="0"/>
                <a:cs typeface="Arial" charset="0"/>
              </a:endParaRPr>
            </a:p>
          </p:txBody>
        </p:sp>
      </p:grpSp>
      <p:sp>
        <p:nvSpPr>
          <p:cNvPr id="282676" name="Text Box 52"/>
          <p:cNvSpPr txBox="1">
            <a:spLocks noChangeArrowheads="1"/>
          </p:cNvSpPr>
          <p:nvPr/>
        </p:nvSpPr>
        <p:spPr bwMode="auto">
          <a:xfrm>
            <a:off x="9217025" y="-26988"/>
            <a:ext cx="1943100" cy="21494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a-DK" sz="1000" b="1">
                <a:solidFill>
                  <a:schemeClr val="bg1"/>
                </a:solidFill>
              </a:rPr>
              <a:t>Tilføj hjælpelinjer: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Højreklik et sted i det grå område rundt om dette dias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"Gitter og hjælpelinjer"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da-DK" sz="1000">
                <a:solidFill>
                  <a:schemeClr val="bg1"/>
                </a:solidFill>
              </a:rPr>
              <a:t>Vælg "Vis hjælpelinjer på skærm"</a:t>
            </a:r>
          </a:p>
        </p:txBody>
      </p:sp>
      <p:pic>
        <p:nvPicPr>
          <p:cNvPr id="27" name="Billede 2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187" y="157862"/>
            <a:ext cx="1735137" cy="8228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/>
  <p:txStyles>
    <p:titleStyle>
      <a:lvl1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2pPr>
      <a:lvl3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3pPr>
      <a:lvl4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4pPr>
      <a:lvl5pPr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5pPr>
      <a:lvl6pPr marL="4572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6pPr>
      <a:lvl7pPr marL="9144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7pPr>
      <a:lvl8pPr marL="13716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8pPr>
      <a:lvl9pPr marL="1828800" algn="l" rtl="0" fontAlgn="base">
        <a:lnSpc>
          <a:spcPts val="36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Georgia" pitchFamily="18" charset="0"/>
        </a:defRPr>
      </a:lvl9pPr>
    </p:titleStyle>
    <p:bodyStyle>
      <a:lvl1pPr marL="142875" indent="-142875" algn="l" rtl="0" fontAlgn="base">
        <a:lnSpc>
          <a:spcPts val="21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95313" indent="-133350" algn="l" rtl="0" fontAlgn="base">
        <a:lnSpc>
          <a:spcPts val="1700"/>
        </a:lnSpc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2pPr>
      <a:lvl3pPr marL="1014413" indent="-104775" algn="l" rtl="0" fontAlgn="base">
        <a:lnSpc>
          <a:spcPts val="15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438275" indent="-100013" algn="l" rtl="0" fontAlgn="base">
        <a:lnSpc>
          <a:spcPts val="1200"/>
        </a:lnSpc>
        <a:spcBef>
          <a:spcPct val="20000"/>
        </a:spcBef>
        <a:spcAft>
          <a:spcPct val="0"/>
        </a:spcAft>
        <a:buChar char="•"/>
        <a:defRPr sz="1000">
          <a:solidFill>
            <a:schemeClr val="tx1"/>
          </a:solidFill>
          <a:latin typeface="+mn-lt"/>
        </a:defRPr>
      </a:lvl4pPr>
      <a:lvl5pPr marL="15890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0462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5034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9606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417888" indent="-87313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a-DK" dirty="0">
                <a:solidFill>
                  <a:schemeClr val="bg1"/>
                </a:solidFill>
              </a:rPr>
              <a:t>Side </a:t>
            </a:r>
            <a:fld id="{E2931405-45F6-4ED3-9481-1AAE8F998D71}" type="slidenum">
              <a:rPr lang="da-DK">
                <a:solidFill>
                  <a:schemeClr val="bg1"/>
                </a:solidFill>
              </a:rPr>
              <a:pPr/>
              <a:t>1</a:t>
            </a:fld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431800" y="1276350"/>
            <a:ext cx="6478588" cy="2800722"/>
          </a:xfrm>
        </p:spPr>
        <p:txBody>
          <a:bodyPr/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Optagelsesprocedure </a:t>
            </a:r>
            <a:r>
              <a:rPr lang="da-DK" dirty="0"/>
              <a:t>og optagelseskrav  </a:t>
            </a:r>
            <a:r>
              <a:rPr lang="da-DK" dirty="0" smtClean="0"/>
              <a:t>for 9. og 10. klasser, som søger 3-årige gymnasiale uddannelser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80FACC-36C0-41B8-93F6-7CE6D1307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CF63CFD-7B61-4EA0-AEA0-8A434C832F26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Læs mere om de nye adgangskrav og se den lille info video på ug.dk. </a:t>
            </a:r>
          </a:p>
          <a:p>
            <a:endParaRPr lang="da-DK" dirty="0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08C5A88-EAF3-4F76-8B8D-BB91BA430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B9288E7-5147-4BBC-BCF5-15C43E1CC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7B4D9DB-C683-4404-AB72-14F49DD23DCA}" type="slidenum">
              <a:rPr lang="da-DK" smtClean="0"/>
              <a:pPr/>
              <a:t>10</a:t>
            </a:fld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62B39B0-612E-4B04-AD25-83323FD8ED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613" y="2497138"/>
            <a:ext cx="4060825" cy="324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8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E5801DFF-D613-4E72-8DA1-2C534476F128}" type="slidenum">
              <a:rPr lang="da-DK"/>
              <a:pPr/>
              <a:t>2</a:t>
            </a:fld>
            <a:endParaRPr lang="da-DK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/>
            </a:r>
            <a:br>
              <a:rPr lang="da-DK" dirty="0"/>
            </a:br>
            <a:r>
              <a:rPr lang="da-DK" dirty="0"/>
              <a:t/>
            </a:r>
            <a:br>
              <a:rPr lang="da-DK" dirty="0"/>
            </a:br>
            <a:r>
              <a:rPr lang="da-DK" dirty="0"/>
              <a:t>Optagelsesprocedure</a:t>
            </a:r>
            <a:br>
              <a:rPr lang="da-DK" dirty="0"/>
            </a:br>
            <a:endParaRPr lang="da-DK" dirty="0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a-DK" sz="1800" dirty="0"/>
              <a:t>Søg om optagelse før 1. marts på optagelse.dk. </a:t>
            </a:r>
            <a:endParaRPr lang="da-DK" sz="1800" dirty="0" smtClean="0"/>
          </a:p>
          <a:p>
            <a:r>
              <a:rPr lang="da-DK" sz="1800" dirty="0" smtClean="0"/>
              <a:t>Husk</a:t>
            </a:r>
            <a:r>
              <a:rPr lang="da-DK" sz="1800" dirty="0"/>
              <a:t>, at dine forældre skal underskrive din </a:t>
            </a:r>
            <a:r>
              <a:rPr lang="da-DK" sz="1800" dirty="0" smtClean="0"/>
              <a:t>ansøgning.</a:t>
            </a:r>
          </a:p>
          <a:p>
            <a:r>
              <a:rPr lang="da-DK" sz="1800" dirty="0"/>
              <a:t>Hvis du søger senere end 1. marts vil du </a:t>
            </a:r>
            <a:r>
              <a:rPr lang="da-DK" sz="1800" b="1" dirty="0" smtClean="0"/>
              <a:t>ikke</a:t>
            </a:r>
            <a:r>
              <a:rPr lang="da-DK" sz="1800" dirty="0" smtClean="0"/>
              <a:t> få </a:t>
            </a:r>
            <a:r>
              <a:rPr lang="da-DK" sz="1800" dirty="0"/>
              <a:t>reserveret plads på en bestemt institution</a:t>
            </a:r>
            <a:r>
              <a:rPr lang="da-DK" sz="1800" dirty="0" smtClean="0"/>
              <a:t>.</a:t>
            </a:r>
          </a:p>
          <a:p>
            <a:r>
              <a:rPr lang="da-DK" sz="1800" dirty="0" smtClean="0"/>
              <a:t>Og du skal til optagelsesprøve og samtale for at blive optaget.</a:t>
            </a:r>
          </a:p>
          <a:p>
            <a:pPr marL="0" indent="0">
              <a:buNone/>
            </a:pPr>
            <a:endParaRPr lang="da-DK" sz="1600" dirty="0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409825" y="1191"/>
            <a:ext cx="2289173" cy="1716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53A409AE-91B3-4390-8A8A-D190127AE5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493686"/>
            <a:ext cx="3919414" cy="31355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A26B40-932B-4DF4-BFB3-73E05C92E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Optagelsesprocedure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75574A9-67D8-4BB9-831D-3AB7F379E5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sz="1800" dirty="0" smtClean="0"/>
              <a:t>Du får inden 1. maj besked om, hvor der er reserveret en plads til dig.</a:t>
            </a:r>
          </a:p>
          <a:p>
            <a:r>
              <a:rPr lang="da-DK" sz="1800" dirty="0" smtClean="0"/>
              <a:t>Din </a:t>
            </a:r>
            <a:r>
              <a:rPr lang="da-DK" sz="1800" dirty="0"/>
              <a:t>plads er reserveret, indtil institutionen kan vurdere, om du kan optages på uddannelsen. </a:t>
            </a:r>
            <a:endParaRPr lang="da-DK" sz="1800" dirty="0" smtClean="0"/>
          </a:p>
          <a:p>
            <a:r>
              <a:rPr lang="da-DK" sz="1800" dirty="0" smtClean="0"/>
              <a:t>Dette sker </a:t>
            </a:r>
            <a:r>
              <a:rPr lang="da-DK" sz="1800" dirty="0"/>
              <a:t>efter at du har været til </a:t>
            </a:r>
            <a:r>
              <a:rPr lang="da-DK" sz="1800" dirty="0" smtClean="0"/>
              <a:t>de afsluttende prøver i folkeskolen eller en eventuel optagelsesprøve .</a:t>
            </a:r>
            <a:endParaRPr lang="da-DK" sz="1800" dirty="0"/>
          </a:p>
          <a:p>
            <a:pPr marL="0" indent="0">
              <a:buNone/>
            </a:pPr>
            <a:r>
              <a:rPr lang="da-DK" sz="1800" dirty="0" smtClean="0"/>
              <a:t>	</a:t>
            </a:r>
            <a:endParaRPr lang="da-DK" sz="1800" dirty="0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113ED8D-EC6A-4329-8299-C01871AA2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B199D2D-29DB-44AB-BEF6-AA502F42A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8EF332FB-5757-444A-9F9F-66D8FEE366D5}" type="slidenum">
              <a:rPr lang="da-DK" smtClean="0"/>
              <a:pPr/>
              <a:t>3</a:t>
            </a:fld>
            <a:endParaRPr lang="da-DK"/>
          </a:p>
        </p:txBody>
      </p:sp>
      <p:pic>
        <p:nvPicPr>
          <p:cNvPr id="13" name="Pladsholder til indhold 12">
            <a:extLst>
              <a:ext uri="{FF2B5EF4-FFF2-40B4-BE49-F238E27FC236}">
                <a16:creationId xmlns:a16="http://schemas.microsoft.com/office/drawing/2014/main" id="{04847F9C-FC84-4A06-B569-954350296E9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420938"/>
            <a:ext cx="3991422" cy="319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79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7381A-A12E-44A1-B060-66A84206F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 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8A71A6C-5050-477F-895A-34AD5367FFB3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Uddannelsesparat </a:t>
            </a:r>
            <a:r>
              <a:rPr lang="da-DK" dirty="0" smtClean="0"/>
              <a:t>:</a:t>
            </a:r>
          </a:p>
          <a:p>
            <a:r>
              <a:rPr lang="da-DK" dirty="0" smtClean="0"/>
              <a:t>faglige</a:t>
            </a:r>
            <a:r>
              <a:rPr lang="da-DK" dirty="0"/>
              <a:t>, personlige og sociale forudsætninger. </a:t>
            </a:r>
            <a:endParaRPr lang="da-DK" dirty="0" smtClean="0"/>
          </a:p>
          <a:p>
            <a:r>
              <a:rPr lang="da-DK" dirty="0" smtClean="0"/>
              <a:t>Faglige </a:t>
            </a:r>
            <a:r>
              <a:rPr lang="da-DK" dirty="0"/>
              <a:t>forudsætninger: 9. klasses afsluttende standpunktskarakterer: mindst 5 i gennemsnit. 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5A4439B-DAEF-4E47-B211-62D903FE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426EBE9-E306-418E-B09D-2AF3E9892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47B4D9DB-C683-4404-AB72-14F49DD23DCA}" type="slidenum">
              <a:rPr lang="da-DK" smtClean="0"/>
              <a:pPr/>
              <a:t>4</a:t>
            </a:fld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D601B243-1485-4550-8CAF-9405AAC0DF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613" y="2497138"/>
            <a:ext cx="4071938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3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E6CB1-B3DC-42A8-A0B2-56435AB22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320A6CC-A93E-41D7-A214-5250A655C5A4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a-DK" dirty="0"/>
              <a:t>Haft tysk eller fransk fra 5.- 9. </a:t>
            </a:r>
            <a:r>
              <a:rPr lang="da-DK" dirty="0" smtClean="0"/>
              <a:t>klasse.</a:t>
            </a:r>
          </a:p>
          <a:p>
            <a:r>
              <a:rPr lang="da-DK" dirty="0" smtClean="0"/>
              <a:t>Aflægge </a:t>
            </a:r>
            <a:r>
              <a:rPr lang="da-DK" dirty="0"/>
              <a:t>folkeskolens obligatoriske 9.-</a:t>
            </a:r>
            <a:r>
              <a:rPr lang="da-DK" dirty="0" smtClean="0"/>
              <a:t>klasseprøver.</a:t>
            </a:r>
          </a:p>
          <a:p>
            <a:r>
              <a:rPr lang="da-DK" dirty="0" smtClean="0"/>
              <a:t>Bestå </a:t>
            </a:r>
            <a:r>
              <a:rPr lang="da-DK" dirty="0"/>
              <a:t>folkeskolens afgangseksamen. </a:t>
            </a:r>
          </a:p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190305D-6576-4547-80E6-58416B209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47B4D9DB-C683-4404-AB72-14F49DD23DCA}" type="slidenum">
              <a:rPr lang="da-DK" smtClean="0"/>
              <a:pPr/>
              <a:t>5</a:t>
            </a:fld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5DE87521-2D5F-456B-9E84-8B3B9544BE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050" y="2511606"/>
            <a:ext cx="4050388" cy="324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C0EBD4-6C07-42D2-B49E-17D3CD45A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904D820-6CB2-44FC-89D0-9A8BBD9ECA4D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a-DK" dirty="0"/>
              <a:t>F</a:t>
            </a:r>
            <a:r>
              <a:rPr lang="da-DK" dirty="0" smtClean="0"/>
              <a:t>å </a:t>
            </a:r>
            <a:r>
              <a:rPr lang="da-DK" dirty="0"/>
              <a:t>mindst 5,0 i gennemsnit i de lovbundne prøver ved folkeskolens </a:t>
            </a:r>
            <a:r>
              <a:rPr lang="da-DK" dirty="0" smtClean="0"/>
              <a:t>afgangseksamen.</a:t>
            </a:r>
          </a:p>
          <a:p>
            <a:r>
              <a:rPr lang="da-DK" dirty="0" smtClean="0"/>
              <a:t>De </a:t>
            </a:r>
            <a:r>
              <a:rPr lang="da-DK" dirty="0"/>
              <a:t>bundne prøvefag i folkeskolen </a:t>
            </a:r>
            <a:r>
              <a:rPr lang="da-DK" dirty="0" smtClean="0"/>
              <a:t>er: </a:t>
            </a:r>
            <a:r>
              <a:rPr lang="da-DK" dirty="0"/>
              <a:t>dansk, matematik, engelsk, og fælles prøven fysik/kemi/biologi/geografi. 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FC032E0-04CA-4B1E-B4DB-6C3826BCC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C29E300-2F05-42EB-A873-AB22B2AD3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47B4D9DB-C683-4404-AB72-14F49DD23DCA}" type="slidenum">
              <a:rPr lang="da-DK" smtClean="0"/>
              <a:pPr/>
              <a:t>6</a:t>
            </a:fld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F7B891B5-3A92-4B68-A1FC-74AFE9B1CC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612" y="2492352"/>
            <a:ext cx="4060825" cy="324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E81BE-489E-4D2F-97E6-A4233545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6D4BD0-8DF0-4EE6-8B8E-FBFBB838F153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a-DK" dirty="0"/>
              <a:t>Hvis du </a:t>
            </a:r>
            <a:r>
              <a:rPr lang="da-DK" dirty="0" smtClean="0"/>
              <a:t>ikke </a:t>
            </a:r>
            <a:r>
              <a:rPr lang="da-DK" dirty="0"/>
              <a:t>får mindst 5,0 i gennemsnit i de lovbundne prøver, har du stadig krav på at blive optaget, hvis du:</a:t>
            </a:r>
          </a:p>
          <a:p>
            <a:pPr lvl="0"/>
            <a:r>
              <a:rPr lang="da-DK" dirty="0"/>
              <a:t>får et gennemsnit på mindst 3,0 i de lovbundne prøver, eller</a:t>
            </a:r>
          </a:p>
          <a:p>
            <a:pPr lvl="0"/>
            <a:r>
              <a:rPr lang="da-DK" dirty="0"/>
              <a:t>får et gennemsnit på mellem 2,0-3,0 i de lovbundne prøver og gennemfører en vejledningssamtale med rektor på det ønskede </a:t>
            </a:r>
            <a:r>
              <a:rPr lang="da-DK" dirty="0" smtClean="0"/>
              <a:t>gymnasium.</a:t>
            </a:r>
            <a:endParaRPr lang="da-DK" dirty="0"/>
          </a:p>
          <a:p>
            <a:endParaRPr lang="da-DK" dirty="0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7092CB9-B83D-445D-95E7-7F53BBAE4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4DE2563-05EA-4EA5-BB7B-46ED763D6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47B4D9DB-C683-4404-AB72-14F49DD23DCA}" type="slidenum">
              <a:rPr lang="da-DK" smtClean="0"/>
              <a:pPr/>
              <a:t>7</a:t>
            </a:fld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2E88A7FF-DD86-43A1-B2EF-66B8DFCA1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406" y="2497138"/>
            <a:ext cx="4060825" cy="324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0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C0248-1F12-4156-BA0A-A3BE0D4BC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Adgangskrav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E58FF2A-1984-4B45-8754-595F267662C1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Hvis du ikke opfylder et eller flere af </a:t>
            </a:r>
            <a:r>
              <a:rPr lang="da-DK" dirty="0" smtClean="0"/>
              <a:t>adgangskravene, </a:t>
            </a:r>
            <a:r>
              <a:rPr lang="da-DK" dirty="0"/>
              <a:t>bliver du tilbudt en optagelsesprøve og en samtale. 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22A6CB6-07DA-4F42-B94C-DE81320DE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B92F6D1-A78F-41A6-A23B-834F8A09F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47B4D9DB-C683-4404-AB72-14F49DD23DCA}" type="slidenum">
              <a:rPr lang="da-DK" smtClean="0"/>
              <a:pPr/>
              <a:t>8</a:t>
            </a:fld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B0940E39-68B0-4E93-976E-DACE314779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340" y="2496247"/>
            <a:ext cx="4072098" cy="325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4062A-BC83-4C58-9B0F-9C646D28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/>
            </a:r>
            <a:br>
              <a:rPr lang="da-DK" dirty="0"/>
            </a:b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Adgangskrav for 10. klasse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D9F0CBB-AB0D-433B-ADEA-4E88B33A9F39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a-DK" dirty="0"/>
              <a:t>Søger du om optagelse </a:t>
            </a:r>
            <a:r>
              <a:rPr lang="da-DK" dirty="0" smtClean="0"/>
              <a:t> </a:t>
            </a:r>
            <a:r>
              <a:rPr lang="da-DK" dirty="0"/>
              <a:t>fra 10. klasse gælder de samme krav som for 9. klasse samt </a:t>
            </a:r>
            <a:endParaRPr lang="da-DK" dirty="0" smtClean="0"/>
          </a:p>
          <a:p>
            <a:r>
              <a:rPr lang="da-DK" dirty="0" smtClean="0"/>
              <a:t>Uddannelsesparat ved afsluttende standpunktskarakterer i 10. klasse.</a:t>
            </a:r>
          </a:p>
          <a:p>
            <a:r>
              <a:rPr lang="da-DK" dirty="0" smtClean="0"/>
              <a:t>Fulgt </a:t>
            </a:r>
            <a:r>
              <a:rPr lang="da-DK" dirty="0"/>
              <a:t>undervisningen i </a:t>
            </a:r>
            <a:r>
              <a:rPr lang="da-DK" dirty="0" smtClean="0"/>
              <a:t>10 klasse i dansk</a:t>
            </a:r>
            <a:r>
              <a:rPr lang="da-DK" dirty="0"/>
              <a:t>, engelsk og matematik og gået til prøve i alle tre fag. </a:t>
            </a:r>
            <a:endParaRPr lang="da-DK" dirty="0" smtClean="0"/>
          </a:p>
          <a:p>
            <a:r>
              <a:rPr lang="da-DK" dirty="0"/>
              <a:t>H</a:t>
            </a:r>
            <a:r>
              <a:rPr lang="da-DK" dirty="0" smtClean="0"/>
              <a:t>aft </a:t>
            </a:r>
            <a:r>
              <a:rPr lang="da-DK" dirty="0"/>
              <a:t>tysk eller fransk fra 6.-9. klasse. </a:t>
            </a:r>
          </a:p>
          <a:p>
            <a:endParaRPr lang="da-DK" dirty="0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BACFDA-AE87-47E7-9A07-F11DBCF0E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C2C6C97-1EEB-450E-AF47-D328A72A0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47B4D9DB-C683-4404-AB72-14F49DD23DCA}" type="slidenum">
              <a:rPr lang="da-DK" smtClean="0"/>
              <a:pPr/>
              <a:t>9</a:t>
            </a:fld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F291422-FE50-4379-A7D4-9468554DE4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394" y="2497137"/>
            <a:ext cx="4062412" cy="324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6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-præsentation KTS">
  <a:themeElements>
    <a:clrScheme name="Ministeriet for børn og undervisning 1">
      <a:dk1>
        <a:srgbClr val="000000"/>
      </a:dk1>
      <a:lt1>
        <a:srgbClr val="FFFFFF"/>
      </a:lt1>
      <a:dk2>
        <a:srgbClr val="B63333"/>
      </a:dk2>
      <a:lt2>
        <a:srgbClr val="537B8D"/>
      </a:lt2>
      <a:accent1>
        <a:srgbClr val="00641E"/>
      </a:accent1>
      <a:accent2>
        <a:srgbClr val="906B00"/>
      </a:accent2>
      <a:accent3>
        <a:srgbClr val="FFFFFF"/>
      </a:accent3>
      <a:accent4>
        <a:srgbClr val="000000"/>
      </a:accent4>
      <a:accent5>
        <a:srgbClr val="AAB8AB"/>
      </a:accent5>
      <a:accent6>
        <a:srgbClr val="826000"/>
      </a:accent6>
      <a:hlink>
        <a:srgbClr val="781D7E"/>
      </a:hlink>
      <a:folHlink>
        <a:srgbClr val="FDB945"/>
      </a:folHlink>
    </a:clrScheme>
    <a:fontScheme name="Ministeriet for børn og undervisning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Ministeriet for børn og undervisning 1">
        <a:dk1>
          <a:srgbClr val="000000"/>
        </a:dk1>
        <a:lt1>
          <a:srgbClr val="FFFFFF"/>
        </a:lt1>
        <a:dk2>
          <a:srgbClr val="B63333"/>
        </a:dk2>
        <a:lt2>
          <a:srgbClr val="537B8D"/>
        </a:lt2>
        <a:accent1>
          <a:srgbClr val="00641E"/>
        </a:accent1>
        <a:accent2>
          <a:srgbClr val="906B00"/>
        </a:accent2>
        <a:accent3>
          <a:srgbClr val="FFFFFF"/>
        </a:accent3>
        <a:accent4>
          <a:srgbClr val="000000"/>
        </a:accent4>
        <a:accent5>
          <a:srgbClr val="AAB8AB"/>
        </a:accent5>
        <a:accent6>
          <a:srgbClr val="826000"/>
        </a:accent6>
        <a:hlink>
          <a:srgbClr val="781D7E"/>
        </a:hlink>
        <a:folHlink>
          <a:srgbClr val="FDB94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å - Ministeriet for børn og undervisning">
  <a:themeElements>
    <a:clrScheme name="Blå - Ministeriet for børn og undervisning 1">
      <a:dk1>
        <a:srgbClr val="000000"/>
      </a:dk1>
      <a:lt1>
        <a:srgbClr val="FFFFFF"/>
      </a:lt1>
      <a:dk2>
        <a:srgbClr val="B63333"/>
      </a:dk2>
      <a:lt2>
        <a:srgbClr val="537B8D"/>
      </a:lt2>
      <a:accent1>
        <a:srgbClr val="00641E"/>
      </a:accent1>
      <a:accent2>
        <a:srgbClr val="906B00"/>
      </a:accent2>
      <a:accent3>
        <a:srgbClr val="FFFFFF"/>
      </a:accent3>
      <a:accent4>
        <a:srgbClr val="000000"/>
      </a:accent4>
      <a:accent5>
        <a:srgbClr val="AAB8AB"/>
      </a:accent5>
      <a:accent6>
        <a:srgbClr val="826000"/>
      </a:accent6>
      <a:hlink>
        <a:srgbClr val="781D7E"/>
      </a:hlink>
      <a:folHlink>
        <a:srgbClr val="FDB945"/>
      </a:folHlink>
    </a:clrScheme>
    <a:fontScheme name="Blå - Ministeriet for børn og undervisning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Blå - Ministeriet for børn og undervisning 1">
        <a:dk1>
          <a:srgbClr val="000000"/>
        </a:dk1>
        <a:lt1>
          <a:srgbClr val="FFFFFF"/>
        </a:lt1>
        <a:dk2>
          <a:srgbClr val="B63333"/>
        </a:dk2>
        <a:lt2>
          <a:srgbClr val="537B8D"/>
        </a:lt2>
        <a:accent1>
          <a:srgbClr val="00641E"/>
        </a:accent1>
        <a:accent2>
          <a:srgbClr val="906B00"/>
        </a:accent2>
        <a:accent3>
          <a:srgbClr val="FFFFFF"/>
        </a:accent3>
        <a:accent4>
          <a:srgbClr val="000000"/>
        </a:accent4>
        <a:accent5>
          <a:srgbClr val="AAB8AB"/>
        </a:accent5>
        <a:accent6>
          <a:srgbClr val="826000"/>
        </a:accent6>
        <a:hlink>
          <a:srgbClr val="781D7E"/>
        </a:hlink>
        <a:folHlink>
          <a:srgbClr val="FDB94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Rød - Ministeriet for børn og undervisning">
  <a:themeElements>
    <a:clrScheme name="Rød - Ministeriet for børn og undervisning 1">
      <a:dk1>
        <a:srgbClr val="000000"/>
      </a:dk1>
      <a:lt1>
        <a:srgbClr val="FFFFFF"/>
      </a:lt1>
      <a:dk2>
        <a:srgbClr val="B63333"/>
      </a:dk2>
      <a:lt2>
        <a:srgbClr val="537B8D"/>
      </a:lt2>
      <a:accent1>
        <a:srgbClr val="00641E"/>
      </a:accent1>
      <a:accent2>
        <a:srgbClr val="906B00"/>
      </a:accent2>
      <a:accent3>
        <a:srgbClr val="FFFFFF"/>
      </a:accent3>
      <a:accent4>
        <a:srgbClr val="000000"/>
      </a:accent4>
      <a:accent5>
        <a:srgbClr val="AAB8AB"/>
      </a:accent5>
      <a:accent6>
        <a:srgbClr val="826000"/>
      </a:accent6>
      <a:hlink>
        <a:srgbClr val="781D7E"/>
      </a:hlink>
      <a:folHlink>
        <a:srgbClr val="FDB945"/>
      </a:folHlink>
    </a:clrScheme>
    <a:fontScheme name="Rød - Ministeriet for børn og undervisning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FD67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ts val="18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Rød - Ministeriet for børn og undervisning 1">
        <a:dk1>
          <a:srgbClr val="000000"/>
        </a:dk1>
        <a:lt1>
          <a:srgbClr val="FFFFFF"/>
        </a:lt1>
        <a:dk2>
          <a:srgbClr val="B63333"/>
        </a:dk2>
        <a:lt2>
          <a:srgbClr val="537B8D"/>
        </a:lt2>
        <a:accent1>
          <a:srgbClr val="00641E"/>
        </a:accent1>
        <a:accent2>
          <a:srgbClr val="906B00"/>
        </a:accent2>
        <a:accent3>
          <a:srgbClr val="FFFFFF"/>
        </a:accent3>
        <a:accent4>
          <a:srgbClr val="000000"/>
        </a:accent4>
        <a:accent5>
          <a:srgbClr val="AAB8AB"/>
        </a:accent5>
        <a:accent6>
          <a:srgbClr val="826000"/>
        </a:accent6>
        <a:hlink>
          <a:srgbClr val="781D7E"/>
        </a:hlink>
        <a:folHlink>
          <a:srgbClr val="FDB94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FABB37"/>
    </a:dk2>
    <a:lt2>
      <a:srgbClr val="00443B"/>
    </a:lt2>
    <a:accent1>
      <a:srgbClr val="957200"/>
    </a:accent1>
    <a:accent2>
      <a:srgbClr val="9A9B9B"/>
    </a:accent2>
    <a:accent3>
      <a:srgbClr val="FFFFFF"/>
    </a:accent3>
    <a:accent4>
      <a:srgbClr val="000000"/>
    </a:accent4>
    <a:accent5>
      <a:srgbClr val="C8BCAA"/>
    </a:accent5>
    <a:accent6>
      <a:srgbClr val="8B8C8C"/>
    </a:accent6>
    <a:hlink>
      <a:srgbClr val="639691"/>
    </a:hlink>
    <a:folHlink>
      <a:srgbClr val="BFD3D1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FABB37"/>
    </a:dk2>
    <a:lt2>
      <a:srgbClr val="00443B"/>
    </a:lt2>
    <a:accent1>
      <a:srgbClr val="957200"/>
    </a:accent1>
    <a:accent2>
      <a:srgbClr val="9A9B9B"/>
    </a:accent2>
    <a:accent3>
      <a:srgbClr val="FFFFFF"/>
    </a:accent3>
    <a:accent4>
      <a:srgbClr val="000000"/>
    </a:accent4>
    <a:accent5>
      <a:srgbClr val="C8BCAA"/>
    </a:accent5>
    <a:accent6>
      <a:srgbClr val="8B8C8C"/>
    </a:accent6>
    <a:hlink>
      <a:srgbClr val="639691"/>
    </a:hlink>
    <a:folHlink>
      <a:srgbClr val="BFD3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PP-præsentation KTS</Template>
  <TotalTime>667</TotalTime>
  <Words>415</Words>
  <Application>Microsoft Office PowerPoint</Application>
  <PresentationFormat>Skærmshow (4:3)</PresentationFormat>
  <Paragraphs>54</Paragraphs>
  <Slides>10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Arial</vt:lpstr>
      <vt:lpstr>Georgia</vt:lpstr>
      <vt:lpstr>PP-præsentation KTS</vt:lpstr>
      <vt:lpstr>Blå - Ministeriet for børn og undervisning</vt:lpstr>
      <vt:lpstr>Rød - Ministeriet for børn og undervisning</vt:lpstr>
      <vt:lpstr>       Optagelsesprocedure og optagelseskrav  for 9. og 10. klasser, som søger 3-årige gymnasiale uddannelser</vt:lpstr>
      <vt:lpstr>  Optagelsesprocedure </vt:lpstr>
      <vt:lpstr>Optagelsesprocedure </vt:lpstr>
      <vt:lpstr>Adgangskrav  </vt:lpstr>
      <vt:lpstr>Adgangskrav </vt:lpstr>
      <vt:lpstr>Adgangskrav </vt:lpstr>
      <vt:lpstr>Adgangskrav </vt:lpstr>
      <vt:lpstr>Adgangskrav </vt:lpstr>
      <vt:lpstr>  Adgangskrav for 10. klasse </vt:lpstr>
      <vt:lpstr>Adgangskrav </vt:lpstr>
    </vt:vector>
  </TitlesOfParts>
  <Company>UNI-C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Mikkel Pilehave Jensen</dc:creator>
  <cp:lastModifiedBy>Lone Svane Kryger</cp:lastModifiedBy>
  <cp:revision>32</cp:revision>
  <dcterms:created xsi:type="dcterms:W3CDTF">2014-09-16T07:48:47Z</dcterms:created>
  <dcterms:modified xsi:type="dcterms:W3CDTF">2019-05-06T09:41:43Z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